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Proxima Nova"/>
      <p:regular r:id="rId19"/>
      <p:bold r:id="rId20"/>
      <p:italic r:id="rId21"/>
      <p:boldItalic r:id="rId22"/>
    </p:embeddedFont>
    <p:embeddedFont>
      <p:font typeface="Alfa Slab One"/>
      <p:regular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roximaNova-bold.fntdata"/><Relationship Id="rId11" Type="http://schemas.openxmlformats.org/officeDocument/2006/relationships/slide" Target="slides/slide6.xml"/><Relationship Id="rId22" Type="http://schemas.openxmlformats.org/officeDocument/2006/relationships/font" Target="fonts/ProximaNova-boldItalic.fntdata"/><Relationship Id="rId10" Type="http://schemas.openxmlformats.org/officeDocument/2006/relationships/slide" Target="slides/slide5.xml"/><Relationship Id="rId21" Type="http://schemas.openxmlformats.org/officeDocument/2006/relationships/font" Target="fonts/ProximaNova-italic.fntdata"/><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font" Target="fonts/AlfaSlabOne-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ProximaNova-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OgVKvqTItto" TargetMode="External"/><Relationship Id="rId3" Type="http://schemas.openxmlformats.org/officeDocument/2006/relationships/hyperlink" Target="https://www.youtube.com/watch?v=66f4-NKEYz4"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dahostatesman.com/news/politics-government/state-politics/article287556590.html" TargetMode="External"/><Relationship Id="rId3" Type="http://schemas.openxmlformats.org/officeDocument/2006/relationships/hyperlink" Target="https://bookriot.com/utah-book-ban/" TargetMode="External"/><Relationship Id="rId4" Type="http://schemas.openxmlformats.org/officeDocument/2006/relationships/hyperlink" Target="https://www.keranews.org/texas-news/2024-04-18/federal-appeals-court-upholds-block-on-texas-law-restricting-explicit-books" TargetMode="External"/><Relationship Id="rId5" Type="http://schemas.openxmlformats.org/officeDocument/2006/relationships/hyperlink" Target="https://ltgov.illinois.gov/news/press-release.26575.html" TargetMode="External"/><Relationship Id="rId6" Type="http://schemas.openxmlformats.org/officeDocument/2006/relationships/hyperlink" Target="https://www.burlingtonfreepress.com/story/news/local/vermont/2024/07/03/vermont-law-protects-libraries-book-banning-censorship-gay-lgbtq-race/73732414007/"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izensandscholars.org/preparing-the-next-generation-of-citizens-requires-bringing-back-civic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d.ted.com/lessons/why-is-the-us-constitution-so-hard-to-amend-peter-paccone" TargetMode="External"/><Relationship Id="rId3" Type="http://schemas.openxmlformats.org/officeDocument/2006/relationships/hyperlink" Target="https://www.youtube.com/watch?v=w9HVfwhnYiI"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clu.org/documents/freedom-expression" TargetMode="External"/><Relationship Id="rId3" Type="http://schemas.openxmlformats.org/officeDocument/2006/relationships/hyperlink" Target="https://www.ala.org/advocacy/intfreedom/freedomreadstatement"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f591bda47a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f591bda47a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lang="en"/>
              <a:t>Think of </a:t>
            </a:r>
            <a:r>
              <a:rPr lang="en"/>
              <a:t>the</a:t>
            </a:r>
            <a:r>
              <a:rPr lang="en"/>
              <a:t> Constitution as the outline and the laws what fill in the blanks between the spaces. The Constitution is the final authority in whether or not a law is appropriate, but that slide will come shortly. Laws are created to help ensure public safety; to protect people, businesses, and the government; to create standards for behavior; to resolve disputes; and more. The writers of the Constitution, for example, had no reason to create laws </a:t>
            </a:r>
            <a:r>
              <a:rPr lang="en"/>
              <a:t>that</a:t>
            </a:r>
            <a:r>
              <a:rPr lang="en"/>
              <a:t> specifically address things like the rules of the road for drivers, but the Constitution allows lawmakers to do that work by providing limits on what can or cannot be legislated by law. This is why if pulled over, you have the right to remain silent (i.e., your Fifth Amendment rights, which are often read to citizens by police via the Miranda Rights).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 students what they think the US constitution says about the principles and structure of government vs. where they see the law defining the rules and regulations of those principles and structure? It’s a very tricky question and one that can have a lot of answers. Feel free to toss it out as a philosophical question as opposed to one meant to generate conversation.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f591bda47a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f591bda47a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Yes, we’re kicking it old school with this Schoolhouse Rocks video explaining how a bill becomes a law because it is still a gold standard on how things are (supposed) to work. It is more complex now with so much partisanship, but alas, this is a basic overview.  The video is linked to the image in the deck, but you can also </a:t>
            </a:r>
            <a:r>
              <a:rPr lang="en" u="sng">
                <a:solidFill>
                  <a:schemeClr val="hlink"/>
                </a:solidFill>
                <a:hlinkClick r:id="rId2"/>
              </a:rPr>
              <a:t>access the video here</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Another great video option is this longer take from Crash Course called </a:t>
            </a:r>
            <a:r>
              <a:rPr lang="en" u="sng">
                <a:solidFill>
                  <a:schemeClr val="hlink"/>
                </a:solidFill>
                <a:hlinkClick r:id="rId3"/>
              </a:rPr>
              <a:t>How A Bill Becomes a Law </a:t>
            </a:r>
            <a:r>
              <a:rPr lang="en"/>
              <a:t>(10 minutes)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every state does their law-making slightly different, though all are very similar to what happens at the federal level. Nebraska is the only state in the US which does not have a bicameral state government system–instead of a separate house and senate, they have one legislative unit called Unicameral. The law makers are called Senators in Nebraska. Other states call their two houses things that might be slightly different from the federal houses as well. For example, California calls theirs the Assembly and the Senate.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f591bda47a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2f591bda47a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these are the basic premises of each law, rather than the full, robust, and (frankly) more difficult realities of each.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Further information on the Idaho law: The standards for removal are based on Idaho’s obscenity law, which identifies sexual material that appeals “to the prurient interest of minors as judged by the average person,” and that depict sexual activity “patently offensive to the prevailing standards in the adult community.” From the </a:t>
            </a:r>
            <a:r>
              <a:rPr lang="en" u="sng">
                <a:solidFill>
                  <a:schemeClr val="hlink"/>
                </a:solidFill>
                <a:hlinkClick r:id="rId2"/>
              </a:rPr>
              <a:t>Idaho Statesman</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on the Utah law: </a:t>
            </a:r>
            <a:r>
              <a:rPr lang="en" u="sng">
                <a:solidFill>
                  <a:schemeClr val="hlink"/>
                </a:solidFill>
                <a:hlinkClick r:id="rId3"/>
              </a:rPr>
              <a:t>https://bookriot.com/utah-book-ban/</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on the Texas law: </a:t>
            </a:r>
            <a:r>
              <a:rPr lang="en" u="sng">
                <a:solidFill>
                  <a:schemeClr val="hlink"/>
                </a:solidFill>
                <a:hlinkClick r:id="rId4"/>
              </a:rPr>
              <a:t>https://www.keranews.org/texas-news/2024-04-18/federal-appeals-court-upholds-block-on-texas-law-restricting-explicit-books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in the Illinois law: </a:t>
            </a:r>
            <a:r>
              <a:rPr lang="en" u="sng">
                <a:solidFill>
                  <a:schemeClr val="hlink"/>
                </a:solidFill>
                <a:hlinkClick r:id="rId5"/>
              </a:rPr>
              <a:t>https://ltgov.illinois.gov/news/press-release.26575.html</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“Books can no longer be banned or restricted for discussing politics, sexual orientation, gender identity, sexual health, race, ethnicity, personal morality, religious views or disability status.” -- from the Vermont law </a:t>
            </a:r>
            <a:r>
              <a:rPr lang="en" u="sng">
                <a:solidFill>
                  <a:schemeClr val="hlink"/>
                </a:solidFill>
                <a:hlinkClick r:id="rId6"/>
              </a:rPr>
              <a:t>https://www.burlingtonfreepress.com/story/news/local/vermont/2024/07/03/vermont-law-protects-libraries-book-banning-censorship-gay-lgbtq-race/73732414007/</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f591bda47a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f591bda47a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judicial branch of government offers the checks and balances on those laws. Lawsuits can happen at the local level (City/County/Municipal Courts), the state level (State Supreme Courts), the district level (District Courts), or the federal level (Supreme Court). There are also </a:t>
            </a:r>
            <a:r>
              <a:rPr lang="en"/>
              <a:t>Appellate</a:t>
            </a:r>
            <a:r>
              <a:rPr lang="en"/>
              <a:t> Courts, which hear appeals of decisions at lower courts–cases don’t begin in the Supreme Court but get there through appeals and Appellate Courts.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judicial system is SLOW. This is why you might hear about laws being challenged and it takes years for a decision to happen. For example: the banning of TikTok may never actually happen because of how long that will be in the court system between the initial hearings and appeals.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interpretation of the Constitutionality of laws happens through court cases. This is why so many court cases are part of learning history and democracy; they have been where judges have interpreted what the Constitution means. This is why some laws are overturned and others kept in place.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next slide deck, which is short, will cover some of the key cases relating to free speech and the freedom to read.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8559763a1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8559763a1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Encourage students not to worry about their answers here. This can include them sharing emotions about it or civics more broadly, such as “boring” or “not applicable to me.” Allow that and if your group is eager to talk, ask why they think these things. If there aren’t comments coming up, ask them if they can think of any Amendments or rights they know are in the Constitution and what they mean.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Another good question here is to ask where and how they have learned about the US Constitution. It could be it came up in a history class or a government class. It could be that it’s never been a part of any class or dedicated period of study. This is an interesting temperature taking, especially as civics classes as a whole are not required everywhere and where they are required, what’s taught varies (see </a:t>
            </a:r>
            <a:r>
              <a:rPr lang="en" u="sng">
                <a:solidFill>
                  <a:schemeClr val="hlink"/>
                </a:solidFill>
                <a:hlinkClick r:id="rId2"/>
              </a:rPr>
              <a:t>https://citizensandscholars.org/preparing-the-next-generation-of-citizens-requires-bringing-back-civics/</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Still stuck to get conversation going? Here are some things covered in the presentation that make good questions: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Can you name the three branches of government?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What are the five rights in the First Amendment?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What are the first words of the Constitution?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f591bda47a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f591bda47a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Feel free to talk about some of the other categories of Amendments within the Constitution. In addition to the Bill of Rights, there are:</a:t>
            </a:r>
            <a:endParaRPr/>
          </a:p>
          <a:p>
            <a:pPr indent="-298450" lvl="0" marL="457200" rtl="0" algn="l">
              <a:spcBef>
                <a:spcPts val="0"/>
              </a:spcBef>
              <a:spcAft>
                <a:spcPts val="0"/>
              </a:spcAft>
              <a:buSzPts val="1100"/>
              <a:buChar char="-"/>
            </a:pPr>
            <a:r>
              <a:rPr lang="en"/>
              <a:t>Safeguards of liberty (Amendments 1, 2, and 3)</a:t>
            </a:r>
            <a:endParaRPr/>
          </a:p>
          <a:p>
            <a:pPr indent="-298450" lvl="0" marL="457200" rtl="0" algn="l">
              <a:spcBef>
                <a:spcPts val="0"/>
              </a:spcBef>
              <a:spcAft>
                <a:spcPts val="0"/>
              </a:spcAft>
              <a:buSzPts val="1100"/>
              <a:buChar char="-"/>
            </a:pPr>
            <a:r>
              <a:rPr lang="en"/>
              <a:t>Safeguards of justice (Amendments 4, 5, 6, 7, and 8)</a:t>
            </a:r>
            <a:endParaRPr/>
          </a:p>
          <a:p>
            <a:pPr indent="-298450" lvl="0" marL="457200" rtl="0" algn="l">
              <a:spcBef>
                <a:spcPts val="0"/>
              </a:spcBef>
              <a:spcAft>
                <a:spcPts val="0"/>
              </a:spcAft>
              <a:buSzPts val="1100"/>
              <a:buChar char="-"/>
            </a:pPr>
            <a:r>
              <a:rPr lang="en"/>
              <a:t>Unenumerated rights and reserved powers (Amendments 9 and 10)</a:t>
            </a:r>
            <a:endParaRPr/>
          </a:p>
          <a:p>
            <a:pPr indent="-298450" lvl="0" marL="457200" rtl="0" algn="l">
              <a:spcBef>
                <a:spcPts val="0"/>
              </a:spcBef>
              <a:spcAft>
                <a:spcPts val="0"/>
              </a:spcAft>
              <a:buSzPts val="1100"/>
              <a:buChar char="-"/>
            </a:pPr>
            <a:r>
              <a:rPr lang="en"/>
              <a:t>Governmental authority (Amendments 11, 16, 18, and 21)</a:t>
            </a:r>
            <a:endParaRPr/>
          </a:p>
          <a:p>
            <a:pPr indent="-298450" lvl="0" marL="457200" rtl="0" algn="l">
              <a:spcBef>
                <a:spcPts val="0"/>
              </a:spcBef>
              <a:spcAft>
                <a:spcPts val="0"/>
              </a:spcAft>
              <a:buSzPts val="1100"/>
              <a:buChar char="-"/>
            </a:pPr>
            <a:r>
              <a:rPr lang="en"/>
              <a:t>Safeguards of civil rights (Amendments 13, 14, 15, 19, 23, 24, and 26)</a:t>
            </a:r>
            <a:endParaRPr/>
          </a:p>
          <a:p>
            <a:pPr indent="-298450" lvl="0" marL="457200" rtl="0" algn="l">
              <a:spcBef>
                <a:spcPts val="0"/>
              </a:spcBef>
              <a:spcAft>
                <a:spcPts val="0"/>
              </a:spcAft>
              <a:buSzPts val="1100"/>
              <a:buChar char="-"/>
            </a:pPr>
            <a:r>
              <a:rPr lang="en"/>
              <a:t>Government processes and procedures (Amendments 12, 17, 20, 22, 25, and 27)</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you want to add any additional history or information as background on the Constitution as a whole, this is a good space to do 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resources:</a:t>
            </a:r>
            <a:endParaRPr/>
          </a:p>
          <a:p>
            <a:pPr indent="-298450" lvl="0" marL="457200" rtl="0" algn="l">
              <a:spcBef>
                <a:spcPts val="0"/>
              </a:spcBef>
              <a:spcAft>
                <a:spcPts val="0"/>
              </a:spcAft>
              <a:buSzPts val="1100"/>
              <a:buChar char="-"/>
            </a:pPr>
            <a:r>
              <a:rPr lang="en" u="sng">
                <a:solidFill>
                  <a:schemeClr val="hlink"/>
                </a:solidFill>
                <a:hlinkClick r:id="rId2"/>
              </a:rPr>
              <a:t>Why is it so hard to pass an Amendment?</a:t>
            </a:r>
            <a:r>
              <a:rPr lang="en"/>
              <a:t> TED Ed video (5 minutes)</a:t>
            </a:r>
            <a:endParaRPr/>
          </a:p>
          <a:p>
            <a:pPr indent="-298450" lvl="0" marL="457200" rtl="0" algn="l">
              <a:spcBef>
                <a:spcPts val="0"/>
              </a:spcBef>
              <a:spcAft>
                <a:spcPts val="0"/>
              </a:spcAft>
              <a:buSzPts val="1100"/>
              <a:buChar char="-"/>
            </a:pPr>
            <a:r>
              <a:rPr lang="en" u="sng">
                <a:solidFill>
                  <a:schemeClr val="hlink"/>
                </a:solidFill>
                <a:hlinkClick r:id="rId3"/>
              </a:rPr>
              <a:t>All 27 Amendments in Four Minutes</a:t>
            </a:r>
            <a:r>
              <a:rPr lang="en"/>
              <a:t> How It Happens video (5 minutes)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f591bda47a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f591bda47a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public library and public schools protect these rights because they are government entities--as we’ll see in the next deck, though, there have been laws created that put up some boundaries on these freedoms, particularly in schools when it comes to minors.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freedom of speech, religion, press, etc., do not apply to private entities, and this is important. This is why a private institution–for example, a parochial school–can say that the religion everyone must practice is the same and that there are limitations on appropriate books, curriculum, and so forth. They’re private and not funded or overseen by the government or taxpayers.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We’ll cover some essential court cases in the next slide deck, but the First Amendment is where the commonly used “separation of church and state” comes from. This means that the government shall not decide on the religion of the people or force religion within government institutions; however, some choose to interpret it in another way, which is that it means the government cannot infringe on religion. While that is also true, some have used it to explain why they believe that schools should be allowed to have the 10 commandments posted or allow for prayer during class time.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f591bda47a_0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f591bda47a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2f591bda47a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2f591bda47a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Generally, the first two clauses of the Fourteenth Amendment do not get challenged in contemporary time–the citizenship clause related to formerly enslaved African Americans being citizens post-Civil War and the privileges and </a:t>
            </a:r>
            <a:r>
              <a:rPr lang="en"/>
              <a:t>immunity</a:t>
            </a:r>
            <a:r>
              <a:rPr lang="en"/>
              <a:t> clause reads "No State shall make or enforce any law which shall abridge the privileges or immunities of citizens of the United States.” The </a:t>
            </a:r>
            <a:r>
              <a:rPr lang="en"/>
              <a:t>interpretation</a:t>
            </a:r>
            <a:r>
              <a:rPr lang="en"/>
              <a:t> of that clause has been related only to the rights and </a:t>
            </a:r>
            <a:r>
              <a:rPr lang="en"/>
              <a:t>privileges</a:t>
            </a:r>
            <a:r>
              <a:rPr lang="en"/>
              <a:t> granted in the original text of the Constitution. It also applies to the rights of citizens to travel and enter any US state they please.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due process clause and equal protection clause are the most related to the freedoms of the First Amendment and to the freedom of speech and freedom to read. </a:t>
            </a:r>
            <a:endParaRPr/>
          </a:p>
          <a:p>
            <a:pPr indent="-298450" lvl="0" marL="457200" rtl="0" algn="l">
              <a:spcBef>
                <a:spcPts val="0"/>
              </a:spcBef>
              <a:spcAft>
                <a:spcPts val="0"/>
              </a:spcAft>
              <a:buSzPts val="1100"/>
              <a:buChar char="-"/>
            </a:pPr>
            <a:r>
              <a:rPr lang="en"/>
              <a:t>Due process clause: this limits states and local governments from depriving citizens of their rights as laid out in the Constitution without a fair procedure (i.e., application of the judicial branch of power). That is, the Bill of Rights is the standard states and local municipalities must abide in their own lawmaking. States cannot </a:t>
            </a:r>
            <a:r>
              <a:rPr lang="en"/>
              <a:t>curtail</a:t>
            </a:r>
            <a:r>
              <a:rPr lang="en"/>
              <a:t> your freedom of speech unless there’s a due process involved (and then, most likely not!). </a:t>
            </a:r>
            <a:endParaRPr/>
          </a:p>
          <a:p>
            <a:pPr indent="-298450" lvl="0" marL="457200" rtl="0" algn="l">
              <a:spcBef>
                <a:spcPts val="0"/>
              </a:spcBef>
              <a:spcAft>
                <a:spcPts val="0"/>
              </a:spcAft>
              <a:buSzPts val="1100"/>
              <a:buChar char="-"/>
            </a:pPr>
            <a:r>
              <a:rPr lang="en"/>
              <a:t>Equal protection clause: works in conjunction with the due process clause and is the most important clause within the 14th Amendment and most applicable to the freedom of speech and freedom to read. It guarantees that each state provide equal protection under the law to all people. This includes citizens and non-citizens alike. This is where most discrimination cases and claims are fought. So it begs the question: what happens when entire swaths of books, like those by people of color or by queer people, are banned from public schools and libraries?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8559763a16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8559763a16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f591bda47a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f591bda47a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Freedom of Expression is the broad framing of all the Freedoms guaranteed in the First Amendment: </a:t>
            </a:r>
            <a:r>
              <a:rPr lang="en" u="sng">
                <a:solidFill>
                  <a:schemeClr val="hlink"/>
                </a:solidFill>
                <a:hlinkClick r:id="rId2"/>
              </a:rPr>
              <a:t>https://www.aclu.org/documents/freedom-expression</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Feel free to relate the Freedom to Read back to Unit One’s coverage of it, including ALA’s Freedom to Read Statement: </a:t>
            </a:r>
            <a:r>
              <a:rPr lang="en" u="sng">
                <a:solidFill>
                  <a:schemeClr val="hlink"/>
                </a:solidFill>
                <a:hlinkClick r:id="rId3"/>
              </a:rPr>
              <a:t>https://www.ala.org/advocacy/intfreedom/freedomreadstatement</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right not to speak includes things like choosing not to stand during the Pledge of Allegiance.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Symbolic speech can include things like burning a flag in protest or wearing an article of clothing in solidarity.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Limitations on who can say certain things--i.e., students in a school--will be in the next deck.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f5f8c5d52d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f5f8c5d52d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criteria public schools and libraries must be neutral insomuch as they do not only collect and provide materials with one perspective or agenda. For example, libraries cannot decide they will not buy books about or with themes related to LGBTQ+ people.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Decisions on removing material are based on a set of specific, professional standards–they aren’t based on discrimination or an individual library worker’s opinion.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Libraries may violate the First Amendment by moving books for children into adult areas or restricting adult sections of the library from anyone under the age of 18. Those decisions on accessing materials should be made by parents for their children and not by the library for all children.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libraries offer opt-out policies, which allow parents to decide if their student will not be able to borrow or access certain parts of the library. These are not the same as opt-in forms, which require EVERYONE to begin with no access and then they only gain access if the form is signed. That is a policy of inequality.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youtube.com/watch?v=OgVKvqTItto" TargetMode="External"/><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5.jp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5200"/>
              <a:t>The Constitution &amp; You</a:t>
            </a:r>
            <a:endParaRPr sz="5200"/>
          </a:p>
        </p:txBody>
      </p:sp>
      <p:sp>
        <p:nvSpPr>
          <p:cNvPr id="57" name="Google Shape;57;p13"/>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fontScale="92500"/>
          </a:bodyPr>
          <a:lstStyle/>
          <a:p>
            <a:pPr indent="0" lvl="0" marL="0" rtl="0" algn="ctr">
              <a:spcBef>
                <a:spcPts val="0"/>
              </a:spcBef>
              <a:spcAft>
                <a:spcPts val="0"/>
              </a:spcAft>
              <a:buNone/>
            </a:pPr>
            <a:r>
              <a:rPr lang="en"/>
              <a:t>Amendments Related to the Freedom to Read and Access Material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Constitution vs. The Law, Part I</a:t>
            </a:r>
            <a:endParaRPr/>
          </a:p>
        </p:txBody>
      </p:sp>
      <p:sp>
        <p:nvSpPr>
          <p:cNvPr id="113" name="Google Shape;113;p22"/>
          <p:cNvSpPr txBox="1"/>
          <p:nvPr>
            <p:ph idx="1" type="body"/>
          </p:nvPr>
        </p:nvSpPr>
        <p:spPr>
          <a:xfrm>
            <a:off x="311700" y="1533475"/>
            <a:ext cx="39915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The Constitution</a:t>
            </a:r>
            <a:endParaRPr b="1"/>
          </a:p>
          <a:p>
            <a:pPr indent="-342900" lvl="0" marL="457200" rtl="0" algn="l">
              <a:spcBef>
                <a:spcPts val="1200"/>
              </a:spcBef>
              <a:spcAft>
                <a:spcPts val="0"/>
              </a:spcAft>
              <a:buSzPts val="1800"/>
              <a:buChar char="-"/>
            </a:pPr>
            <a:r>
              <a:rPr lang="en"/>
              <a:t>Defines the structure of government and its foundational principles. </a:t>
            </a:r>
            <a:endParaRPr/>
          </a:p>
          <a:p>
            <a:pPr indent="-342900" lvl="0" marL="457200" rtl="0" algn="l">
              <a:spcBef>
                <a:spcPts val="1000"/>
              </a:spcBef>
              <a:spcAft>
                <a:spcPts val="0"/>
              </a:spcAft>
              <a:buSzPts val="1800"/>
              <a:buChar char="-"/>
            </a:pPr>
            <a:r>
              <a:rPr lang="en"/>
              <a:t>Broad overview.</a:t>
            </a:r>
            <a:endParaRPr/>
          </a:p>
          <a:p>
            <a:pPr indent="-342900" lvl="0" marL="457200" rtl="0" algn="l">
              <a:spcBef>
                <a:spcPts val="1000"/>
              </a:spcBef>
              <a:spcAft>
                <a:spcPts val="0"/>
              </a:spcAft>
              <a:buSzPts val="1800"/>
              <a:buChar char="-"/>
            </a:pPr>
            <a:r>
              <a:rPr lang="en"/>
              <a:t>Supreme law of the land.</a:t>
            </a:r>
            <a:endParaRPr/>
          </a:p>
          <a:p>
            <a:pPr indent="0" lvl="0" marL="0" rtl="0" algn="l">
              <a:spcBef>
                <a:spcPts val="1000"/>
              </a:spcBef>
              <a:spcAft>
                <a:spcPts val="0"/>
              </a:spcAft>
              <a:buNone/>
            </a:pPr>
            <a:r>
              <a:t/>
            </a:r>
            <a:endParaRPr/>
          </a:p>
          <a:p>
            <a:pPr indent="0" lvl="0" marL="0" rtl="0" algn="l">
              <a:spcBef>
                <a:spcPts val="1200"/>
              </a:spcBef>
              <a:spcAft>
                <a:spcPts val="1200"/>
              </a:spcAft>
              <a:buNone/>
            </a:pPr>
            <a:r>
              <a:t/>
            </a:r>
            <a:endParaRPr/>
          </a:p>
        </p:txBody>
      </p:sp>
      <p:sp>
        <p:nvSpPr>
          <p:cNvPr id="114" name="Google Shape;114;p22"/>
          <p:cNvSpPr txBox="1"/>
          <p:nvPr>
            <p:ph idx="1" type="body"/>
          </p:nvPr>
        </p:nvSpPr>
        <p:spPr>
          <a:xfrm>
            <a:off x="4705625" y="1457275"/>
            <a:ext cx="39915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The Law</a:t>
            </a:r>
            <a:endParaRPr b="1"/>
          </a:p>
          <a:p>
            <a:pPr indent="-342900" lvl="0" marL="457200" rtl="0" algn="l">
              <a:spcBef>
                <a:spcPts val="1200"/>
              </a:spcBef>
              <a:spcAft>
                <a:spcPts val="0"/>
              </a:spcAft>
              <a:buSzPts val="1800"/>
              <a:buChar char="-"/>
            </a:pPr>
            <a:r>
              <a:rPr lang="en"/>
              <a:t>Rules and regulations created by the government within the framework of the Constitution.</a:t>
            </a:r>
            <a:endParaRPr/>
          </a:p>
          <a:p>
            <a:pPr indent="-342900" lvl="0" marL="457200" rtl="0" algn="l">
              <a:spcBef>
                <a:spcPts val="1000"/>
              </a:spcBef>
              <a:spcAft>
                <a:spcPts val="0"/>
              </a:spcAft>
              <a:buSzPts val="1800"/>
              <a:buChar char="-"/>
            </a:pPr>
            <a:r>
              <a:rPr lang="en"/>
              <a:t>More specific.</a:t>
            </a:r>
            <a:endParaRPr/>
          </a:p>
          <a:p>
            <a:pPr indent="-342900" lvl="0" marL="457200" rtl="0" algn="l">
              <a:spcBef>
                <a:spcPts val="1000"/>
              </a:spcBef>
              <a:spcAft>
                <a:spcPts val="1000"/>
              </a:spcAft>
              <a:buSzPts val="1800"/>
              <a:buChar char="-"/>
            </a:pPr>
            <a:r>
              <a:rPr lang="en"/>
              <a:t>Easier to change and modify.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a Bill Becomes a Law</a:t>
            </a:r>
            <a:endParaRPr/>
          </a:p>
        </p:txBody>
      </p:sp>
      <p:pic>
        <p:nvPicPr>
          <p:cNvPr id="120" name="Google Shape;120;p23">
            <a:hlinkClick r:id="rId3"/>
          </p:cNvPr>
          <p:cNvPicPr preferRelativeResize="0"/>
          <p:nvPr/>
        </p:nvPicPr>
        <p:blipFill>
          <a:blip r:embed="rId4">
            <a:alphaModFix/>
          </a:blip>
          <a:stretch>
            <a:fillRect/>
          </a:stretch>
        </p:blipFill>
        <p:spPr>
          <a:xfrm>
            <a:off x="2856350" y="1214850"/>
            <a:ext cx="3431300" cy="3589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These Laws?</a:t>
            </a:r>
            <a:endParaRPr/>
          </a:p>
        </p:txBody>
      </p:sp>
      <p:sp>
        <p:nvSpPr>
          <p:cNvPr id="126" name="Google Shape;126;p24"/>
          <p:cNvSpPr txBox="1"/>
          <p:nvPr>
            <p:ph idx="1" type="body"/>
          </p:nvPr>
        </p:nvSpPr>
        <p:spPr>
          <a:xfrm>
            <a:off x="311700" y="1152475"/>
            <a:ext cx="4260300" cy="3416400"/>
          </a:xfrm>
          <a:prstGeom prst="rect">
            <a:avLst/>
          </a:prstGeom>
        </p:spPr>
        <p:txBody>
          <a:bodyPr anchorCtr="0" anchor="t" bIns="91425" lIns="91425" spcFirstLastPara="1" rIns="91425" wrap="square" tIns="91425">
            <a:normAutofit fontScale="92500" lnSpcReduction="10000"/>
          </a:bodyPr>
          <a:lstStyle/>
          <a:p>
            <a:pPr indent="0" lvl="0" marL="0" rtl="0" algn="l">
              <a:spcBef>
                <a:spcPts val="0"/>
              </a:spcBef>
              <a:spcAft>
                <a:spcPts val="0"/>
              </a:spcAft>
              <a:buNone/>
            </a:pPr>
            <a:r>
              <a:rPr b="1" lang="en"/>
              <a:t>Idaho law</a:t>
            </a:r>
            <a:r>
              <a:rPr lang="en"/>
              <a:t>: House Bill 710 allows library patrons to sue if staff members don’t relocate or remove a cited book or other media 60 days after a patron has submitted a written removal request. </a:t>
            </a:r>
            <a:endParaRPr/>
          </a:p>
          <a:p>
            <a:pPr indent="0" lvl="0" marL="0" rtl="0" algn="l">
              <a:spcBef>
                <a:spcPts val="1200"/>
              </a:spcBef>
              <a:spcAft>
                <a:spcPts val="0"/>
              </a:spcAft>
              <a:buNone/>
            </a:pPr>
            <a:r>
              <a:rPr b="1" lang="en"/>
              <a:t>Utah law</a:t>
            </a:r>
            <a:r>
              <a:rPr lang="en"/>
              <a:t>: If a book is removed at 3 public schools, the state requires *every* public school remove the material. </a:t>
            </a:r>
            <a:endParaRPr/>
          </a:p>
          <a:p>
            <a:pPr indent="0" lvl="0" marL="0" rtl="0" algn="l">
              <a:spcBef>
                <a:spcPts val="1200"/>
              </a:spcBef>
              <a:spcAft>
                <a:spcPts val="1200"/>
              </a:spcAft>
              <a:buNone/>
            </a:pPr>
            <a:r>
              <a:rPr b="1" lang="en"/>
              <a:t>Texas law</a:t>
            </a:r>
            <a:r>
              <a:rPr lang="en"/>
              <a:t>: Requires book sellers to apply age/content ratings all of their books before they can be sold to public schools. </a:t>
            </a:r>
            <a:endParaRPr/>
          </a:p>
        </p:txBody>
      </p:sp>
      <p:sp>
        <p:nvSpPr>
          <p:cNvPr id="127" name="Google Shape;127;p24"/>
          <p:cNvSpPr txBox="1"/>
          <p:nvPr>
            <p:ph idx="1" type="body"/>
          </p:nvPr>
        </p:nvSpPr>
        <p:spPr>
          <a:xfrm>
            <a:off x="4883700" y="1373250"/>
            <a:ext cx="42603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t>Illinois</a:t>
            </a:r>
            <a:r>
              <a:rPr b="1" lang="en"/>
              <a:t> law</a:t>
            </a:r>
            <a:r>
              <a:rPr lang="en"/>
              <a:t>: Public and public school libraries cannot access state funds unless they have anti-book ban language and practices in place.</a:t>
            </a:r>
            <a:endParaRPr/>
          </a:p>
          <a:p>
            <a:pPr indent="0" lvl="0" marL="0" rtl="0" algn="l">
              <a:spcBef>
                <a:spcPts val="1200"/>
              </a:spcBef>
              <a:spcAft>
                <a:spcPts val="1200"/>
              </a:spcAft>
              <a:buNone/>
            </a:pPr>
            <a:r>
              <a:rPr b="1" lang="en"/>
              <a:t>Vermont law</a:t>
            </a:r>
            <a:r>
              <a:rPr lang="en"/>
              <a:t>: Public and public school libraries must establish clear, nondiscriminatory procedures for challenging and removing books.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Constitution vs. The Law, Part II</a:t>
            </a:r>
            <a:endParaRPr/>
          </a:p>
        </p:txBody>
      </p:sp>
      <p:sp>
        <p:nvSpPr>
          <p:cNvPr id="133" name="Google Shape;133;p25"/>
          <p:cNvSpPr txBox="1"/>
          <p:nvPr>
            <p:ph idx="1" type="body"/>
          </p:nvPr>
        </p:nvSpPr>
        <p:spPr>
          <a:xfrm>
            <a:off x="311700" y="1304875"/>
            <a:ext cx="8520600" cy="9237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What happens when state or federal laws may be in violation of the Constitution? </a:t>
            </a:r>
            <a:endParaRPr/>
          </a:p>
        </p:txBody>
      </p:sp>
      <p:pic>
        <p:nvPicPr>
          <p:cNvPr id="134" name="Google Shape;134;p25"/>
          <p:cNvPicPr preferRelativeResize="0"/>
          <p:nvPr/>
        </p:nvPicPr>
        <p:blipFill>
          <a:blip r:embed="rId3">
            <a:alphaModFix/>
          </a:blip>
          <a:stretch>
            <a:fillRect/>
          </a:stretch>
        </p:blipFill>
        <p:spPr>
          <a:xfrm>
            <a:off x="2204475" y="2177775"/>
            <a:ext cx="4641249" cy="2390875"/>
          </a:xfrm>
          <a:prstGeom prst="rect">
            <a:avLst/>
          </a:prstGeom>
          <a:noFill/>
          <a:ln>
            <a:noFill/>
          </a:ln>
        </p:spPr>
      </p:pic>
      <p:pic>
        <p:nvPicPr>
          <p:cNvPr id="135" name="Google Shape;135;p25"/>
          <p:cNvPicPr preferRelativeResize="0"/>
          <p:nvPr/>
        </p:nvPicPr>
        <p:blipFill>
          <a:blip r:embed="rId4">
            <a:alphaModFix/>
          </a:blip>
          <a:stretch>
            <a:fillRect/>
          </a:stretch>
        </p:blipFill>
        <p:spPr>
          <a:xfrm rot="2013581">
            <a:off x="336391" y="1881081"/>
            <a:ext cx="1937768" cy="1394762"/>
          </a:xfrm>
          <a:prstGeom prst="rect">
            <a:avLst/>
          </a:prstGeom>
          <a:noFill/>
          <a:ln>
            <a:noFill/>
          </a:ln>
        </p:spPr>
      </p:pic>
      <p:pic>
        <p:nvPicPr>
          <p:cNvPr id="136" name="Google Shape;136;p25"/>
          <p:cNvPicPr preferRelativeResize="0"/>
          <p:nvPr/>
        </p:nvPicPr>
        <p:blipFill>
          <a:blip r:embed="rId4">
            <a:alphaModFix/>
          </a:blip>
          <a:stretch>
            <a:fillRect/>
          </a:stretch>
        </p:blipFill>
        <p:spPr>
          <a:xfrm rot="8729502">
            <a:off x="6732091" y="1881080"/>
            <a:ext cx="1937768" cy="1394762"/>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idx="4294967295" type="ctrTitle"/>
          </p:nvPr>
        </p:nvSpPr>
        <p:spPr>
          <a:xfrm>
            <a:off x="235500" y="1090625"/>
            <a:ext cx="8520600" cy="195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sz="5200"/>
              <a:t>What Comes to Mind When You Think of the Constitution?</a:t>
            </a:r>
            <a:endParaRPr sz="52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Basic Facts About the US Constitution</a:t>
            </a:r>
            <a:endParaRPr/>
          </a:p>
        </p:txBody>
      </p:sp>
      <p:sp>
        <p:nvSpPr>
          <p:cNvPr id="68" name="Google Shape;68;p15"/>
          <p:cNvSpPr txBox="1"/>
          <p:nvPr>
            <p:ph idx="1" type="body"/>
          </p:nvPr>
        </p:nvSpPr>
        <p:spPr>
          <a:xfrm>
            <a:off x="311700" y="1152475"/>
            <a:ext cx="4260300" cy="38211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Supreme law of the United States</a:t>
            </a:r>
            <a:endParaRPr/>
          </a:p>
          <a:p>
            <a:pPr indent="-342900" lvl="0" marL="457200" rtl="0" algn="l">
              <a:spcBef>
                <a:spcPts val="1000"/>
              </a:spcBef>
              <a:spcAft>
                <a:spcPts val="0"/>
              </a:spcAft>
              <a:buSzPts val="1800"/>
              <a:buChar char="-"/>
            </a:pPr>
            <a:r>
              <a:rPr lang="en"/>
              <a:t>Drafted in 1787; effective March 1789</a:t>
            </a:r>
            <a:endParaRPr/>
          </a:p>
          <a:p>
            <a:pPr indent="-342900" lvl="0" marL="457200" rtl="0" algn="l">
              <a:spcBef>
                <a:spcPts val="1000"/>
              </a:spcBef>
              <a:spcAft>
                <a:spcPts val="0"/>
              </a:spcAft>
              <a:buSzPts val="1800"/>
              <a:buChar char="-"/>
            </a:pPr>
            <a:r>
              <a:rPr lang="en"/>
              <a:t>Separates government into three branches: executive, legislative, and judicial</a:t>
            </a:r>
            <a:endParaRPr/>
          </a:p>
          <a:p>
            <a:pPr indent="-342900" lvl="0" marL="457200" rtl="0" algn="l">
              <a:spcBef>
                <a:spcPts val="1000"/>
              </a:spcBef>
              <a:spcAft>
                <a:spcPts val="0"/>
              </a:spcAft>
              <a:buSzPts val="1800"/>
              <a:buChar char="-"/>
            </a:pPr>
            <a:r>
              <a:rPr lang="en"/>
              <a:t>Outlines how governance works</a:t>
            </a:r>
            <a:endParaRPr/>
          </a:p>
          <a:p>
            <a:pPr indent="-342900" lvl="0" marL="457200" rtl="0" algn="l">
              <a:spcBef>
                <a:spcPts val="1000"/>
              </a:spcBef>
              <a:spcAft>
                <a:spcPts val="0"/>
              </a:spcAft>
              <a:buSzPts val="1800"/>
              <a:buChar char="-"/>
            </a:pPr>
            <a:r>
              <a:rPr lang="en"/>
              <a:t>Codifies the rights of citizens</a:t>
            </a:r>
            <a:endParaRPr/>
          </a:p>
          <a:p>
            <a:pPr indent="-342900" lvl="0" marL="457200" rtl="0" algn="l">
              <a:spcBef>
                <a:spcPts val="1000"/>
              </a:spcBef>
              <a:spcAft>
                <a:spcPts val="1000"/>
              </a:spcAft>
              <a:buSzPts val="1800"/>
              <a:buChar char="-"/>
            </a:pPr>
            <a:r>
              <a:rPr lang="en"/>
              <a:t>The first 10 Amendments are called the Bill of Rights</a:t>
            </a:r>
            <a:endParaRPr/>
          </a:p>
        </p:txBody>
      </p:sp>
      <p:pic>
        <p:nvPicPr>
          <p:cNvPr id="69" name="Google Shape;69;p15"/>
          <p:cNvPicPr preferRelativeResize="0"/>
          <p:nvPr/>
        </p:nvPicPr>
        <p:blipFill>
          <a:blip r:embed="rId3">
            <a:alphaModFix/>
          </a:blip>
          <a:stretch>
            <a:fillRect/>
          </a:stretch>
        </p:blipFill>
        <p:spPr>
          <a:xfrm>
            <a:off x="5162800" y="1051350"/>
            <a:ext cx="3156781" cy="38209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First Amendment</a:t>
            </a:r>
            <a:endParaRPr/>
          </a:p>
        </p:txBody>
      </p:sp>
      <p:sp>
        <p:nvSpPr>
          <p:cNvPr id="75" name="Google Shape;75;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Prevents the government from making laws related to freedom of religion, freedom of speech, freedom of the press, freedom of assembly and freedom to petition. </a:t>
            </a:r>
            <a:endParaRPr/>
          </a:p>
          <a:p>
            <a:pPr indent="-342900" lvl="0" marL="457200" rtl="0" algn="l">
              <a:spcBef>
                <a:spcPts val="1000"/>
              </a:spcBef>
              <a:spcAft>
                <a:spcPts val="0"/>
              </a:spcAft>
              <a:buSzPts val="1800"/>
              <a:buChar char="-"/>
            </a:pPr>
            <a:r>
              <a:rPr lang="en"/>
              <a:t>Ensures no religion is established as the practice of the country.</a:t>
            </a:r>
            <a:endParaRPr/>
          </a:p>
          <a:p>
            <a:pPr indent="-342900" lvl="0" marL="457200" rtl="0" algn="l">
              <a:spcBef>
                <a:spcPts val="1000"/>
              </a:spcBef>
              <a:spcAft>
                <a:spcPts val="1000"/>
              </a:spcAft>
              <a:buSzPts val="1800"/>
              <a:buChar char="-"/>
            </a:pPr>
            <a:r>
              <a:rPr lang="en"/>
              <a:t>Amendment applies to government upon its citizens, not private entities. </a:t>
            </a:r>
            <a:endParaRPr/>
          </a:p>
        </p:txBody>
      </p:sp>
      <p:pic>
        <p:nvPicPr>
          <p:cNvPr id="76" name="Google Shape;76;p16"/>
          <p:cNvPicPr preferRelativeResize="0"/>
          <p:nvPr/>
        </p:nvPicPr>
        <p:blipFill>
          <a:blip r:embed="rId3">
            <a:alphaModFix/>
          </a:blip>
          <a:stretch>
            <a:fillRect/>
          </a:stretch>
        </p:blipFill>
        <p:spPr>
          <a:xfrm>
            <a:off x="601400" y="3564276"/>
            <a:ext cx="7941202" cy="5273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Fourteenth Amendment</a:t>
            </a:r>
            <a:endParaRPr/>
          </a:p>
        </p:txBody>
      </p:sp>
      <p:sp>
        <p:nvSpPr>
          <p:cNvPr id="82" name="Google Shape;82;p17"/>
          <p:cNvSpPr txBox="1"/>
          <p:nvPr>
            <p:ph idx="1" type="body"/>
          </p:nvPr>
        </p:nvSpPr>
        <p:spPr>
          <a:xfrm>
            <a:off x="311700" y="1533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Adapted in 1868 during Reconstruction.</a:t>
            </a:r>
            <a:endParaRPr/>
          </a:p>
          <a:p>
            <a:pPr indent="-342900" lvl="0" marL="457200" rtl="0" algn="l">
              <a:spcBef>
                <a:spcPts val="1000"/>
              </a:spcBef>
              <a:spcAft>
                <a:spcPts val="0"/>
              </a:spcAft>
              <a:buSzPts val="1800"/>
              <a:buChar char="-"/>
            </a:pPr>
            <a:r>
              <a:rPr lang="en"/>
              <a:t>A response to ending slavery and the rights granted to the formerly enslaved.</a:t>
            </a:r>
            <a:endParaRPr/>
          </a:p>
          <a:p>
            <a:pPr indent="-342900" lvl="0" marL="457200" rtl="0" algn="l">
              <a:spcBef>
                <a:spcPts val="1000"/>
              </a:spcBef>
              <a:spcAft>
                <a:spcPts val="0"/>
              </a:spcAft>
              <a:buSzPts val="1800"/>
              <a:buChar char="-"/>
            </a:pPr>
            <a:r>
              <a:rPr lang="en"/>
              <a:t>The equal rights and citizen act, addressing protection under the law.</a:t>
            </a:r>
            <a:endParaRPr/>
          </a:p>
          <a:p>
            <a:pPr indent="-342900" lvl="0" marL="457200" rtl="0" algn="l">
              <a:spcBef>
                <a:spcPts val="1000"/>
              </a:spcBef>
              <a:spcAft>
                <a:spcPts val="1000"/>
              </a:spcAft>
              <a:buSzPts val="1800"/>
              <a:buChar char="-"/>
            </a:pPr>
            <a:r>
              <a:rPr lang="en"/>
              <a:t>Gave the federal government more power over the state government.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Citizen Rights &amp; Equal Protection</a:t>
            </a:r>
            <a:endParaRPr/>
          </a:p>
        </p:txBody>
      </p:sp>
      <p:sp>
        <p:nvSpPr>
          <p:cNvPr id="88" name="Google Shape;88;p18"/>
          <p:cNvSpPr txBox="1"/>
          <p:nvPr>
            <p:ph idx="1" type="body"/>
          </p:nvPr>
        </p:nvSpPr>
        <p:spPr>
          <a:xfrm>
            <a:off x="311700" y="1304875"/>
            <a:ext cx="55608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The 14th Amendment has several sections but the most consequential is the first: </a:t>
            </a:r>
            <a:endParaRPr/>
          </a:p>
          <a:p>
            <a:pPr indent="-317500" lvl="1" marL="914400" rtl="0" algn="l">
              <a:spcBef>
                <a:spcPts val="1000"/>
              </a:spcBef>
              <a:spcAft>
                <a:spcPts val="0"/>
              </a:spcAft>
              <a:buSzPts val="1400"/>
              <a:buChar char="-"/>
            </a:pPr>
            <a:r>
              <a:rPr lang="en"/>
              <a:t>Citizenship Clause</a:t>
            </a:r>
            <a:endParaRPr/>
          </a:p>
          <a:p>
            <a:pPr indent="-317500" lvl="1" marL="914400" rtl="0" algn="l">
              <a:spcBef>
                <a:spcPts val="1000"/>
              </a:spcBef>
              <a:spcAft>
                <a:spcPts val="0"/>
              </a:spcAft>
              <a:buSzPts val="1400"/>
              <a:buChar char="-"/>
            </a:pPr>
            <a:r>
              <a:rPr lang="en"/>
              <a:t>Privileges or Immunity Clause</a:t>
            </a:r>
            <a:endParaRPr/>
          </a:p>
          <a:p>
            <a:pPr indent="-317500" lvl="1" marL="914400" rtl="0" algn="l">
              <a:spcBef>
                <a:spcPts val="1000"/>
              </a:spcBef>
              <a:spcAft>
                <a:spcPts val="0"/>
              </a:spcAft>
              <a:buSzPts val="1400"/>
              <a:buChar char="-"/>
            </a:pPr>
            <a:r>
              <a:rPr lang="en"/>
              <a:t>Due Process Clause</a:t>
            </a:r>
            <a:endParaRPr/>
          </a:p>
          <a:p>
            <a:pPr indent="-317500" lvl="1" marL="914400" rtl="0" algn="l">
              <a:spcBef>
                <a:spcPts val="1000"/>
              </a:spcBef>
              <a:spcAft>
                <a:spcPts val="0"/>
              </a:spcAft>
              <a:buSzPts val="1400"/>
              <a:buChar char="-"/>
            </a:pPr>
            <a:r>
              <a:rPr lang="en"/>
              <a:t>Equal Protection Clause</a:t>
            </a:r>
            <a:endParaRPr/>
          </a:p>
          <a:p>
            <a:pPr indent="-342900" lvl="0" marL="457200" rtl="0" algn="l">
              <a:spcBef>
                <a:spcPts val="1000"/>
              </a:spcBef>
              <a:spcAft>
                <a:spcPts val="0"/>
              </a:spcAft>
              <a:buSzPts val="1800"/>
              <a:buChar char="-"/>
            </a:pPr>
            <a:r>
              <a:rPr lang="en"/>
              <a:t>The final two sections are most relevant to the Freedom of Speech and Freedom to Read</a:t>
            </a:r>
            <a:endParaRPr/>
          </a:p>
          <a:p>
            <a:pPr indent="0" lvl="0" marL="0" rtl="0" algn="l">
              <a:spcBef>
                <a:spcPts val="1000"/>
              </a:spcBef>
              <a:spcAft>
                <a:spcPts val="1000"/>
              </a:spcAft>
              <a:buNone/>
            </a:pPr>
            <a:r>
              <a:t/>
            </a:r>
            <a:endParaRPr/>
          </a:p>
        </p:txBody>
      </p:sp>
      <p:pic>
        <p:nvPicPr>
          <p:cNvPr id="89" name="Google Shape;89;p18"/>
          <p:cNvPicPr preferRelativeResize="0"/>
          <p:nvPr/>
        </p:nvPicPr>
        <p:blipFill>
          <a:blip r:embed="rId3">
            <a:alphaModFix/>
          </a:blip>
          <a:stretch>
            <a:fillRect/>
          </a:stretch>
        </p:blipFill>
        <p:spPr>
          <a:xfrm>
            <a:off x="5907650" y="1504063"/>
            <a:ext cx="2966698" cy="213537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idx="4294967295" type="ctrTitle"/>
          </p:nvPr>
        </p:nvSpPr>
        <p:spPr>
          <a:xfrm>
            <a:off x="311700" y="1160475"/>
            <a:ext cx="8520600" cy="19578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sz="5200"/>
              <a:t>How Do You See The Freedom To Read Relate To The 1st and 14th Amendment? </a:t>
            </a:r>
            <a:endParaRPr sz="52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Within the Freedom of Speech</a:t>
            </a:r>
            <a:endParaRPr/>
          </a:p>
        </p:txBody>
      </p:sp>
      <p:pic>
        <p:nvPicPr>
          <p:cNvPr id="100" name="Google Shape;100;p20"/>
          <p:cNvPicPr preferRelativeResize="0"/>
          <p:nvPr/>
        </p:nvPicPr>
        <p:blipFill>
          <a:blip r:embed="rId3">
            <a:alphaModFix/>
          </a:blip>
          <a:stretch>
            <a:fillRect/>
          </a:stretch>
        </p:blipFill>
        <p:spPr>
          <a:xfrm>
            <a:off x="4492025" y="1817625"/>
            <a:ext cx="4389949" cy="3159801"/>
          </a:xfrm>
          <a:prstGeom prst="rect">
            <a:avLst/>
          </a:prstGeom>
          <a:noFill/>
          <a:ln>
            <a:noFill/>
          </a:ln>
        </p:spPr>
      </p:pic>
      <p:sp>
        <p:nvSpPr>
          <p:cNvPr id="101" name="Google Shape;101;p2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SzPts val="688"/>
              <a:buNone/>
            </a:pPr>
            <a:r>
              <a:rPr lang="en" sz="1625"/>
              <a:t>You might hear many versions of what is included in the Freedom of Speech.</a:t>
            </a:r>
            <a:endParaRPr sz="1625"/>
          </a:p>
          <a:p>
            <a:pPr indent="0" lvl="0" marL="0" rtl="0" algn="l">
              <a:lnSpc>
                <a:spcPct val="95000"/>
              </a:lnSpc>
              <a:spcBef>
                <a:spcPts val="1200"/>
              </a:spcBef>
              <a:spcAft>
                <a:spcPts val="0"/>
              </a:spcAft>
              <a:buSzPts val="688"/>
              <a:buNone/>
            </a:pPr>
            <a:r>
              <a:t/>
            </a:r>
            <a:endParaRPr sz="1625"/>
          </a:p>
          <a:p>
            <a:pPr indent="0" lvl="0" marL="0" rtl="0" algn="l">
              <a:lnSpc>
                <a:spcPct val="95000"/>
              </a:lnSpc>
              <a:spcBef>
                <a:spcPts val="1200"/>
              </a:spcBef>
              <a:spcAft>
                <a:spcPts val="0"/>
              </a:spcAft>
              <a:buSzPts val="688"/>
              <a:buNone/>
            </a:pPr>
            <a:r>
              <a:rPr lang="en" sz="1625"/>
              <a:t>The Freedom of Speech includes all that speech encompasses:</a:t>
            </a:r>
            <a:endParaRPr sz="1625"/>
          </a:p>
          <a:p>
            <a:pPr indent="-331787" lvl="0" marL="457200" rtl="0" algn="l">
              <a:lnSpc>
                <a:spcPct val="95000"/>
              </a:lnSpc>
              <a:spcBef>
                <a:spcPts val="1200"/>
              </a:spcBef>
              <a:spcAft>
                <a:spcPts val="0"/>
              </a:spcAft>
              <a:buSzPts val="1625"/>
              <a:buChar char="-"/>
            </a:pPr>
            <a:r>
              <a:rPr lang="en" sz="1625"/>
              <a:t>The Freedom of Expression</a:t>
            </a:r>
            <a:endParaRPr sz="1625"/>
          </a:p>
          <a:p>
            <a:pPr indent="-331787" lvl="0" marL="457200" rtl="0" algn="l">
              <a:lnSpc>
                <a:spcPct val="95000"/>
              </a:lnSpc>
              <a:spcBef>
                <a:spcPts val="1000"/>
              </a:spcBef>
              <a:spcAft>
                <a:spcPts val="0"/>
              </a:spcAft>
              <a:buSzPts val="1625"/>
              <a:buChar char="-"/>
            </a:pPr>
            <a:r>
              <a:rPr lang="en" sz="1625"/>
              <a:t>The Freedom to Read</a:t>
            </a:r>
            <a:endParaRPr sz="1625"/>
          </a:p>
          <a:p>
            <a:pPr indent="-331787" lvl="0" marL="457200" rtl="0" algn="l">
              <a:lnSpc>
                <a:spcPct val="95000"/>
              </a:lnSpc>
              <a:spcBef>
                <a:spcPts val="1000"/>
              </a:spcBef>
              <a:spcAft>
                <a:spcPts val="0"/>
              </a:spcAft>
              <a:buSzPts val="1625"/>
              <a:buChar char="-"/>
            </a:pPr>
            <a:r>
              <a:rPr lang="en" sz="1625"/>
              <a:t>The Freedom of Opinion</a:t>
            </a:r>
            <a:endParaRPr sz="1625"/>
          </a:p>
          <a:p>
            <a:pPr indent="-331787" lvl="0" marL="457200" rtl="0" algn="l">
              <a:lnSpc>
                <a:spcPct val="95000"/>
              </a:lnSpc>
              <a:spcBef>
                <a:spcPts val="1000"/>
              </a:spcBef>
              <a:spcAft>
                <a:spcPts val="0"/>
              </a:spcAft>
              <a:buSzPts val="1625"/>
              <a:buChar char="-"/>
            </a:pPr>
            <a:r>
              <a:rPr lang="en" sz="1625"/>
              <a:t>The right not to speak</a:t>
            </a:r>
            <a:endParaRPr sz="1625"/>
          </a:p>
          <a:p>
            <a:pPr indent="-331787" lvl="0" marL="457200" rtl="0" algn="l">
              <a:lnSpc>
                <a:spcPct val="95000"/>
              </a:lnSpc>
              <a:spcBef>
                <a:spcPts val="1000"/>
              </a:spcBef>
              <a:spcAft>
                <a:spcPts val="0"/>
              </a:spcAft>
              <a:buSzPts val="1625"/>
              <a:buChar char="-"/>
            </a:pPr>
            <a:r>
              <a:rPr lang="en" sz="1625"/>
              <a:t>To engage in symbolic speech</a:t>
            </a:r>
            <a:endParaRPr sz="1625"/>
          </a:p>
          <a:p>
            <a:pPr indent="0" lvl="0" marL="0" rtl="0" algn="l">
              <a:lnSpc>
                <a:spcPct val="95000"/>
              </a:lnSpc>
              <a:spcBef>
                <a:spcPts val="1000"/>
              </a:spcBef>
              <a:spcAft>
                <a:spcPts val="0"/>
              </a:spcAft>
              <a:buSzPts val="688"/>
              <a:buNone/>
            </a:pPr>
            <a:r>
              <a:t/>
            </a:r>
            <a:endParaRPr sz="1625"/>
          </a:p>
          <a:p>
            <a:pPr indent="0" lvl="0" marL="0" rtl="0" algn="l">
              <a:lnSpc>
                <a:spcPct val="95000"/>
              </a:lnSpc>
              <a:spcBef>
                <a:spcPts val="1200"/>
              </a:spcBef>
              <a:spcAft>
                <a:spcPts val="0"/>
              </a:spcAft>
              <a:buSzPts val="688"/>
              <a:buNone/>
            </a:pPr>
            <a:r>
              <a:t/>
            </a:r>
            <a:endParaRPr sz="1625"/>
          </a:p>
          <a:p>
            <a:pPr indent="0" lvl="0" marL="0" rtl="0" algn="l">
              <a:lnSpc>
                <a:spcPct val="95000"/>
              </a:lnSpc>
              <a:spcBef>
                <a:spcPts val="1200"/>
              </a:spcBef>
              <a:spcAft>
                <a:spcPts val="1200"/>
              </a:spcAft>
              <a:buSzPts val="688"/>
              <a:buNone/>
            </a:pPr>
            <a:r>
              <a:t/>
            </a:r>
            <a:endParaRPr sz="1625"/>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Public and School Libraries Protect First &amp; Fourteenth Amendment Rights</a:t>
            </a:r>
            <a:endParaRPr/>
          </a:p>
        </p:txBody>
      </p:sp>
      <p:sp>
        <p:nvSpPr>
          <p:cNvPr id="107" name="Google Shape;107;p21"/>
          <p:cNvSpPr txBox="1"/>
          <p:nvPr>
            <p:ph idx="1" type="body"/>
          </p:nvPr>
        </p:nvSpPr>
        <p:spPr>
          <a:xfrm>
            <a:off x="311700" y="1838275"/>
            <a:ext cx="8520600" cy="3416400"/>
          </a:xfrm>
          <a:prstGeom prst="rect">
            <a:avLst/>
          </a:prstGeom>
        </p:spPr>
        <p:txBody>
          <a:bodyPr anchorCtr="0" anchor="t" bIns="91425" lIns="91425" spcFirstLastPara="1" rIns="91425" wrap="square" tIns="91425">
            <a:noAutofit/>
          </a:bodyPr>
          <a:lstStyle/>
          <a:p>
            <a:pPr indent="-331787" lvl="0" marL="457200" rtl="0" algn="l">
              <a:lnSpc>
                <a:spcPct val="95000"/>
              </a:lnSpc>
              <a:spcBef>
                <a:spcPts val="0"/>
              </a:spcBef>
              <a:spcAft>
                <a:spcPts val="0"/>
              </a:spcAft>
              <a:buSzPts val="1625"/>
              <a:buChar char="-"/>
            </a:pPr>
            <a:r>
              <a:rPr lang="en" sz="1625"/>
              <a:t>By establishing criteria for how they select material.</a:t>
            </a:r>
            <a:endParaRPr sz="1625"/>
          </a:p>
          <a:p>
            <a:pPr indent="-331787" lvl="0" marL="457200" rtl="0" algn="l">
              <a:lnSpc>
                <a:spcPct val="95000"/>
              </a:lnSpc>
              <a:spcBef>
                <a:spcPts val="1000"/>
              </a:spcBef>
              <a:spcAft>
                <a:spcPts val="0"/>
              </a:spcAft>
              <a:buSzPts val="1625"/>
              <a:buChar char="-"/>
            </a:pPr>
            <a:r>
              <a:rPr lang="en" sz="1625"/>
              <a:t>By keeping and following policies and procedures on where and how they decide to remove material.</a:t>
            </a:r>
            <a:endParaRPr sz="1625"/>
          </a:p>
          <a:p>
            <a:pPr indent="-331787" lvl="0" marL="457200" rtl="0" algn="l">
              <a:lnSpc>
                <a:spcPct val="95000"/>
              </a:lnSpc>
              <a:spcBef>
                <a:spcPts val="1000"/>
              </a:spcBef>
              <a:spcAft>
                <a:spcPts val="0"/>
              </a:spcAft>
              <a:buSzPts val="1625"/>
              <a:buChar char="-"/>
            </a:pPr>
            <a:r>
              <a:rPr lang="en" sz="1625"/>
              <a:t>By providing </a:t>
            </a:r>
            <a:r>
              <a:rPr lang="en" sz="1625"/>
              <a:t>materials openly and without hindering access.</a:t>
            </a:r>
            <a:endParaRPr sz="1625"/>
          </a:p>
          <a:p>
            <a:pPr indent="-331787" lvl="0" marL="457200" rtl="0" algn="l">
              <a:lnSpc>
                <a:spcPct val="95000"/>
              </a:lnSpc>
              <a:spcBef>
                <a:spcPts val="1000"/>
              </a:spcBef>
              <a:spcAft>
                <a:spcPts val="0"/>
              </a:spcAft>
              <a:buSzPts val="1625"/>
              <a:buChar char="-"/>
            </a:pPr>
            <a:r>
              <a:rPr lang="en" sz="1625"/>
              <a:t>By allowing access to material without permission.</a:t>
            </a:r>
            <a:endParaRPr sz="1625"/>
          </a:p>
          <a:p>
            <a:pPr indent="0" lvl="0" marL="0" rtl="0" algn="l">
              <a:lnSpc>
                <a:spcPct val="95000"/>
              </a:lnSpc>
              <a:spcBef>
                <a:spcPts val="1000"/>
              </a:spcBef>
              <a:spcAft>
                <a:spcPts val="0"/>
              </a:spcAft>
              <a:buNone/>
            </a:pPr>
            <a:r>
              <a:t/>
            </a:r>
            <a:endParaRPr sz="1625"/>
          </a:p>
          <a:p>
            <a:pPr indent="0" lvl="0" marL="0" rtl="0" algn="l">
              <a:lnSpc>
                <a:spcPct val="95000"/>
              </a:lnSpc>
              <a:spcBef>
                <a:spcPts val="1000"/>
              </a:spcBef>
              <a:spcAft>
                <a:spcPts val="1000"/>
              </a:spcAft>
              <a:buNone/>
            </a:pPr>
            <a:r>
              <a:rPr lang="en" sz="1625"/>
              <a:t>Can you think of other examples?</a:t>
            </a:r>
            <a:endParaRPr sz="1625"/>
          </a:p>
        </p:txBody>
      </p:sp>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